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62" r:id="rId4"/>
    <p:sldId id="258" r:id="rId5"/>
    <p:sldId id="257" r:id="rId6"/>
    <p:sldId id="265" r:id="rId7"/>
    <p:sldId id="266" r:id="rId8"/>
    <p:sldId id="267" r:id="rId9"/>
    <p:sldId id="268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5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1888FDA-CFA5-4E2C-A45E-BF99BE68CE67}" type="datetimeFigureOut">
              <a:rPr lang="en-AU" smtClean="0"/>
              <a:t>12/09/2012</a:t>
            </a:fld>
            <a:endParaRPr lang="en-A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4E53854-7E78-4F04-80A8-0DBD61F41C92}" type="slidenum">
              <a:rPr lang="en-AU" smtClean="0"/>
              <a:t>‹#›</a:t>
            </a:fld>
            <a:endParaRPr lang="en-A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88FDA-CFA5-4E2C-A45E-BF99BE68CE67}" type="datetimeFigureOut">
              <a:rPr lang="en-AU" smtClean="0"/>
              <a:t>12/09/2012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53854-7E78-4F04-80A8-0DBD61F41C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88FDA-CFA5-4E2C-A45E-BF99BE68CE67}" type="datetimeFigureOut">
              <a:rPr lang="en-AU" smtClean="0"/>
              <a:t>12/09/2012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53854-7E78-4F04-80A8-0DBD61F41C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88FDA-CFA5-4E2C-A45E-BF99BE68CE67}" type="datetimeFigureOut">
              <a:rPr lang="en-AU" smtClean="0"/>
              <a:t>12/09/2012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53854-7E78-4F04-80A8-0DBD61F41C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88FDA-CFA5-4E2C-A45E-BF99BE68CE67}" type="datetimeFigureOut">
              <a:rPr lang="en-AU" smtClean="0"/>
              <a:t>12/09/2012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53854-7E78-4F04-80A8-0DBD61F41C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88FDA-CFA5-4E2C-A45E-BF99BE68CE67}" type="datetimeFigureOut">
              <a:rPr lang="en-AU" smtClean="0"/>
              <a:t>12/09/2012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53854-7E78-4F04-80A8-0DBD61F41C92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88FDA-CFA5-4E2C-A45E-BF99BE68CE67}" type="datetimeFigureOut">
              <a:rPr lang="en-AU" smtClean="0"/>
              <a:t>12/09/2012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53854-7E78-4F04-80A8-0DBD61F41C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88FDA-CFA5-4E2C-A45E-BF99BE68CE67}" type="datetimeFigureOut">
              <a:rPr lang="en-AU" smtClean="0"/>
              <a:t>12/09/2012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53854-7E78-4F04-80A8-0DBD61F41C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88FDA-CFA5-4E2C-A45E-BF99BE68CE67}" type="datetimeFigureOut">
              <a:rPr lang="en-AU" smtClean="0"/>
              <a:t>12/09/2012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53854-7E78-4F04-80A8-0DBD61F41C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88FDA-CFA5-4E2C-A45E-BF99BE68CE67}" type="datetimeFigureOut">
              <a:rPr lang="en-AU" smtClean="0"/>
              <a:t>12/09/2012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53854-7E78-4F04-80A8-0DBD61F41C92}" type="slidenum">
              <a:rPr lang="en-AU" smtClean="0"/>
              <a:t>‹#›</a:t>
            </a:fld>
            <a:endParaRPr lang="en-A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88FDA-CFA5-4E2C-A45E-BF99BE68CE67}" type="datetimeFigureOut">
              <a:rPr lang="en-AU" smtClean="0"/>
              <a:t>12/09/2012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53854-7E78-4F04-80A8-0DBD61F41C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1888FDA-CFA5-4E2C-A45E-BF99BE68CE67}" type="datetimeFigureOut">
              <a:rPr lang="en-AU" smtClean="0"/>
              <a:t>12/09/2012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4E53854-7E78-4F04-80A8-0DBD61F41C92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45340" y="2461712"/>
            <a:ext cx="3313355" cy="1917740"/>
          </a:xfrm>
        </p:spPr>
        <p:txBody>
          <a:bodyPr>
            <a:normAutofit/>
          </a:bodyPr>
          <a:lstStyle/>
          <a:p>
            <a:r>
              <a:rPr lang="en-AU" dirty="0" smtClean="0"/>
              <a:t>The humming bird hawk moth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BY KEVIN JIANG</a:t>
            </a:r>
            <a:endParaRPr lang="en-AU" dirty="0"/>
          </a:p>
        </p:txBody>
      </p:sp>
      <p:pic>
        <p:nvPicPr>
          <p:cNvPr id="1026" name="Picture 2" descr="http://mallorcaphotoblog.files.wordpress.com/2011/05/hummingbird_hawk_mo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830" y="2704"/>
            <a:ext cx="3384376" cy="2205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farm3.static.flickr.com/2362/1715887365_a22082524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2230"/>
            <a:ext cx="396244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lavillonniere.net/images2/hawkmot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80" y="3628933"/>
            <a:ext cx="3778539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88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2132856"/>
            <a:ext cx="60486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effectLst/>
              </a:rPr>
              <a:t>These moths can be easily seen in gardens, parks, meadows, bushes and woodland edge, where the preferred food plants grow (Honeysuckle, Red Valerian and many others).</a:t>
            </a:r>
          </a:p>
          <a:p>
            <a:r>
              <a:rPr lang="en-AU" dirty="0" smtClean="0">
                <a:effectLst/>
              </a:rPr>
              <a:t>Larvae usually feed on bedstraws or madders (</a:t>
            </a:r>
            <a:r>
              <a:rPr lang="en-AU" i="1" dirty="0" smtClean="0">
                <a:effectLst/>
              </a:rPr>
              <a:t>Rubia</a:t>
            </a:r>
            <a:r>
              <a:rPr lang="en-AU" dirty="0" smtClean="0">
                <a:effectLst/>
              </a:rPr>
              <a:t>) but have been recorded on other Rubiaceae and </a:t>
            </a:r>
            <a:r>
              <a:rPr lang="en-AU" i="1" dirty="0" smtClean="0">
                <a:effectLst/>
              </a:rPr>
              <a:t>Centranthus</a:t>
            </a:r>
            <a:r>
              <a:rPr lang="en-AU" dirty="0" smtClean="0">
                <a:effectLst/>
              </a:rPr>
              <a:t>, </a:t>
            </a:r>
            <a:r>
              <a:rPr lang="en-AU" i="1" dirty="0" smtClean="0">
                <a:effectLst/>
              </a:rPr>
              <a:t>Stellaria</a:t>
            </a:r>
            <a:r>
              <a:rPr lang="en-AU" dirty="0" smtClean="0">
                <a:effectLst/>
              </a:rPr>
              <a:t>, and </a:t>
            </a:r>
            <a:r>
              <a:rPr lang="en-AU" i="1" dirty="0" smtClean="0">
                <a:effectLst/>
              </a:rPr>
              <a:t>Epilobium</a:t>
            </a:r>
            <a:r>
              <a:rPr lang="en-AU" dirty="0" smtClean="0">
                <a:effectLst/>
              </a:rPr>
              <a:t>.</a:t>
            </a:r>
          </a:p>
          <a:p>
            <a:r>
              <a:rPr lang="en-AU" dirty="0" smtClean="0">
                <a:effectLst/>
              </a:rPr>
              <a:t>Adults are particularly fond of nectar-rich flowers with a long and narrow calyx, since they can then take advantage of their long proboscis and avoid competition from other insects. Examples of such plants include </a:t>
            </a:r>
            <a:r>
              <a:rPr lang="en-AU" i="1" dirty="0" smtClean="0">
                <a:effectLst/>
              </a:rPr>
              <a:t>Centranthus</a:t>
            </a:r>
            <a:r>
              <a:rPr lang="en-AU" dirty="0" smtClean="0">
                <a:effectLst/>
              </a:rPr>
              <a:t>,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03648" y="980728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>
                <a:solidFill>
                  <a:schemeClr val="bg2">
                    <a:lumMod val="75000"/>
                  </a:schemeClr>
                </a:solidFill>
              </a:rPr>
              <a:t>Habitat and host </a:t>
            </a:r>
            <a:r>
              <a:rPr lang="en-AU" sz="4000" dirty="0" smtClean="0">
                <a:solidFill>
                  <a:schemeClr val="bg2">
                    <a:lumMod val="75000"/>
                  </a:schemeClr>
                </a:solidFill>
              </a:rPr>
              <a:t>plants</a:t>
            </a:r>
            <a:endParaRPr lang="en-AU" sz="40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041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Contents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What is a The humming bird hawk </a:t>
            </a:r>
            <a:r>
              <a:rPr lang="en-AU" dirty="0" smtClean="0"/>
              <a:t>moth</a:t>
            </a:r>
          </a:p>
          <a:p>
            <a:r>
              <a:rPr lang="en-AU" dirty="0" smtClean="0"/>
              <a:t>Facts</a:t>
            </a:r>
          </a:p>
          <a:p>
            <a:r>
              <a:rPr lang="en-AU" dirty="0"/>
              <a:t>Life</a:t>
            </a:r>
            <a:r>
              <a:rPr lang="en-AU" b="1" dirty="0"/>
              <a:t> </a:t>
            </a:r>
            <a:r>
              <a:rPr lang="en-AU" dirty="0" smtClean="0"/>
              <a:t>cycle</a:t>
            </a:r>
          </a:p>
          <a:p>
            <a:r>
              <a:rPr lang="en-AU" dirty="0" smtClean="0"/>
              <a:t>Adults</a:t>
            </a:r>
          </a:p>
          <a:p>
            <a:r>
              <a:rPr lang="en-AU" dirty="0">
                <a:solidFill>
                  <a:schemeClr val="tx1"/>
                </a:solidFill>
              </a:rPr>
              <a:t>Habitat and host plants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15469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052736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AU" dirty="0"/>
              <a:t>What is a The humming bird hawk moth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AU" dirty="0" smtClean="0"/>
              <a:t>Hummingbird </a:t>
            </a:r>
            <a:r>
              <a:rPr lang="en-AU" dirty="0"/>
              <a:t>Hawk-moth or sometimes the Hummingmoth, is a species of Sphingidae. Its long proboscis and its hovering behaviour, accompanied by an audible humming noise, make it look remarkably like a hummingbird while feeding on flowers. It shouldn't be confused with the moths called hummingbird moths in North America, genus Hemaris, members of the same family and with similar appearance and </a:t>
            </a:r>
            <a:r>
              <a:rPr lang="en-AU" dirty="0" smtClean="0"/>
              <a:t>behaviour. </a:t>
            </a:r>
            <a:r>
              <a:rPr lang="en-AU" dirty="0"/>
              <a:t>The resemblance to hummingbirds is an example of convergent evolution. It flies during the day, especially in bright sunshine, but also at dusk</a:t>
            </a:r>
            <a:r>
              <a:rPr lang="en-AU" dirty="0" smtClean="0"/>
              <a:t>, </a:t>
            </a:r>
            <a:r>
              <a:rPr lang="en-AU" dirty="0"/>
              <a:t>dawn, and even in the rain, which is unusual for even diurnal hawkmoths</a:t>
            </a:r>
            <a:r>
              <a:rPr lang="en-AU" dirty="0" smtClean="0"/>
              <a:t>. </a:t>
            </a:r>
            <a:r>
              <a:rPr lang="en-AU" dirty="0"/>
              <a:t>Its visual abilities have been much studied, and it has been shown to have a relatively good ability to learn colours</a:t>
            </a:r>
            <a:r>
              <a:rPr lang="en-AU" dirty="0" smtClean="0"/>
              <a:t>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6163073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052736"/>
            <a:ext cx="7024744" cy="1143000"/>
          </a:xfrm>
        </p:spPr>
        <p:txBody>
          <a:bodyPr/>
          <a:lstStyle/>
          <a:p>
            <a:r>
              <a:rPr lang="en-AU" dirty="0"/>
              <a:t>Life</a:t>
            </a:r>
            <a:r>
              <a:rPr lang="en-AU" b="1" dirty="0"/>
              <a:t> </a:t>
            </a:r>
            <a:r>
              <a:rPr lang="en-AU" dirty="0"/>
              <a:t>cycle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AU" sz="2800" dirty="0" smtClean="0"/>
              <a:t>The </a:t>
            </a:r>
            <a:r>
              <a:rPr lang="en-AU" sz="2800" dirty="0"/>
              <a:t>humming bird hawk </a:t>
            </a:r>
            <a:r>
              <a:rPr lang="en-AU" sz="2800" dirty="0" smtClean="0"/>
              <a:t>moth goes threw 4 stages stage 1 The egg stage 2 The larva stage 3 The pupa stage 4 The Adult.</a:t>
            </a:r>
          </a:p>
          <a:p>
            <a:pPr marL="68580" indent="0">
              <a:buNone/>
            </a:pPr>
            <a:r>
              <a:rPr lang="en-AU" sz="2800" dirty="0" smtClean="0"/>
              <a:t>They go threw the 4 same stages of a butterfly</a:t>
            </a:r>
            <a:r>
              <a:rPr lang="en-AU" dirty="0" smtClean="0"/>
              <a:t>.</a:t>
            </a:r>
          </a:p>
          <a:p>
            <a:pPr marL="68580" indent="0">
              <a:buNone/>
            </a:pPr>
            <a:endParaRPr lang="en-AU" dirty="0"/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142594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Facts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The humming bird hawk </a:t>
            </a:r>
            <a:r>
              <a:rPr lang="en-AU" dirty="0" smtClean="0"/>
              <a:t>moth is also called </a:t>
            </a:r>
            <a:r>
              <a:rPr lang="en-AU" dirty="0"/>
              <a:t>Macroglossum stellatarum</a:t>
            </a:r>
          </a:p>
          <a:p>
            <a:r>
              <a:rPr lang="en-AU" dirty="0"/>
              <a:t>They're found in Britain all summer long, especially in southern parts and in Ireland</a:t>
            </a:r>
            <a:r>
              <a:rPr lang="en-AU" dirty="0" smtClean="0"/>
              <a:t>.</a:t>
            </a:r>
          </a:p>
          <a:p>
            <a:r>
              <a:rPr lang="en-AU" dirty="0"/>
              <a:t>Hummingbird hawk-moths beat their wings at such speed they emit an audible hum</a:t>
            </a:r>
          </a:p>
        </p:txBody>
      </p:sp>
      <p:pic>
        <p:nvPicPr>
          <p:cNvPr id="2050" name="Picture 2" descr="http://ichef.bbci.co.uk/naturelibrary/images/ic/credit/640x395/m/ma/macroglossum_stellatarum/macroglossum_stellatarum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00027"/>
            <a:ext cx="2736304" cy="1688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634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565920"/>
            <a:ext cx="7024744" cy="1143000"/>
          </a:xfrm>
        </p:spPr>
        <p:txBody>
          <a:bodyPr/>
          <a:lstStyle/>
          <a:p>
            <a:r>
              <a:rPr lang="en-AU" dirty="0" smtClean="0"/>
              <a:t>The egg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872351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en-AU" dirty="0"/>
              <a:t>Manduca sexta lays its eggs on the underside of the leaves of its </a:t>
            </a:r>
            <a:r>
              <a:rPr lang="en-AU" dirty="0" smtClean="0"/>
              <a:t>favourite </a:t>
            </a:r>
            <a:r>
              <a:rPr lang="en-AU" dirty="0"/>
              <a:t>food plant. The tiny, pale eggs are a little over 1 </a:t>
            </a:r>
            <a:r>
              <a:rPr lang="en-AU" dirty="0" smtClean="0"/>
              <a:t>millimetre </a:t>
            </a:r>
            <a:r>
              <a:rPr lang="en-AU" dirty="0"/>
              <a:t>in diameter and weigh about 1 milligram. A Manduca adult lays eggs just </a:t>
            </a:r>
            <a:r>
              <a:rPr lang="en-AU" dirty="0" smtClean="0"/>
              <a:t>once but </a:t>
            </a:r>
            <a:r>
              <a:rPr lang="en-AU" dirty="0"/>
              <a:t>she typically lays up to 200 of them</a:t>
            </a:r>
          </a:p>
        </p:txBody>
      </p:sp>
      <p:pic>
        <p:nvPicPr>
          <p:cNvPr id="4098" name="Picture 2" descr="photograph of magnified eggs on a lea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908720"/>
            <a:ext cx="3677947" cy="2049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134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The larva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en-AU" dirty="0"/>
              <a:t>Larvae, also known as caterpillars, hatch from their tiny, pale green eggs three to five days after the eggs are laid. These "newborn" or first instar larvae are only a few </a:t>
            </a:r>
            <a:r>
              <a:rPr lang="en-AU" dirty="0" err="1"/>
              <a:t>millimeters</a:t>
            </a:r>
            <a:r>
              <a:rPr lang="en-AU" dirty="0"/>
              <a:t> long and very pale green, but that changes quickly. As the larvae get older and larger they become bright green with seven pairs of lateral white stripes bordered with black.</a:t>
            </a:r>
          </a:p>
          <a:p>
            <a:pPr marL="68580" indent="0">
              <a:buNone/>
            </a:pPr>
            <a:r>
              <a:rPr lang="en-AU" dirty="0" smtClean="0"/>
              <a:t>.</a:t>
            </a:r>
            <a:endParaRPr lang="en-AU" dirty="0"/>
          </a:p>
        </p:txBody>
      </p:sp>
      <p:pic>
        <p:nvPicPr>
          <p:cNvPr id="1026" name="Picture 2" descr="Labelled Manduca lar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830965"/>
            <a:ext cx="4896544" cy="1335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835280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73832"/>
            <a:ext cx="7024744" cy="1143000"/>
          </a:xfrm>
        </p:spPr>
        <p:txBody>
          <a:bodyPr/>
          <a:lstStyle/>
          <a:p>
            <a:r>
              <a:rPr lang="en-AU" dirty="0" smtClean="0"/>
              <a:t>The pupa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152271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en-AU" dirty="0"/>
              <a:t>Over the first few hours, chemical reactions cause the pale green skin or cuticle of the new pupa to harden and turn dark brown. During the three-week pupation period, tissues are reorganized to form the structures of the adult Manduca.</a:t>
            </a:r>
          </a:p>
          <a:p>
            <a:pPr marL="68580" indent="0">
              <a:buNone/>
            </a:pPr>
            <a:endParaRPr lang="en-AU" dirty="0"/>
          </a:p>
        </p:txBody>
      </p:sp>
      <p:pic>
        <p:nvPicPr>
          <p:cNvPr id="2050" name="Picture 2" descr="Photograph of stages where Manduca larva pupat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869160"/>
            <a:ext cx="4848225" cy="82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71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adult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68295"/>
            <a:ext cx="6777317" cy="3508977"/>
          </a:xfrm>
        </p:spPr>
        <p:txBody>
          <a:bodyPr>
            <a:normAutofit fontScale="92500"/>
          </a:bodyPr>
          <a:lstStyle/>
          <a:p>
            <a:pPr marL="68580" indent="0">
              <a:buNone/>
            </a:pPr>
            <a:r>
              <a:rPr lang="en-AU" dirty="0"/>
              <a:t>The pupa completes its development in 19 to 23 days and the adult </a:t>
            </a:r>
            <a:r>
              <a:rPr lang="en-AU" i="1" dirty="0"/>
              <a:t>Manduca sexta</a:t>
            </a:r>
            <a:r>
              <a:rPr lang="en-AU" dirty="0"/>
              <a:t> emerges. The adult is a large, </a:t>
            </a:r>
            <a:r>
              <a:rPr lang="en-AU" dirty="0" err="1"/>
              <a:t>gray</a:t>
            </a:r>
            <a:r>
              <a:rPr lang="en-AU" dirty="0"/>
              <a:t> moth with a wingspan of up to 10 </a:t>
            </a:r>
            <a:r>
              <a:rPr lang="en-AU" dirty="0" err="1"/>
              <a:t>centimeters</a:t>
            </a:r>
            <a:r>
              <a:rPr lang="en-AU" dirty="0"/>
              <a:t> (4 inches). It has dense scaling, banded </a:t>
            </a:r>
            <a:r>
              <a:rPr lang="en-AU" dirty="0" err="1"/>
              <a:t>hindwings</a:t>
            </a:r>
            <a:r>
              <a:rPr lang="en-AU" dirty="0"/>
              <a:t>, and six orange-yellow spots along each side of the abdomen (hence the scientific name "sexta"). The proboscis, which first appeared as a conspicuous "jug-like handle" in the pupa, becomes a tightly-coiled siphon in the adult.</a:t>
            </a:r>
          </a:p>
        </p:txBody>
      </p:sp>
      <p:pic>
        <p:nvPicPr>
          <p:cNvPr id="3074" name="Picture 2" descr="photograph of a mature Manduca mo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704528"/>
            <a:ext cx="2592288" cy="176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3371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611</Words>
  <Application>Microsoft Office PowerPoint</Application>
  <PresentationFormat>On-screen Show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The humming bird hawk moth</vt:lpstr>
      <vt:lpstr>Contents</vt:lpstr>
      <vt:lpstr>What is a The humming bird hawk moth</vt:lpstr>
      <vt:lpstr>Life cycle</vt:lpstr>
      <vt:lpstr>Facts</vt:lpstr>
      <vt:lpstr>The egg</vt:lpstr>
      <vt:lpstr>The larva</vt:lpstr>
      <vt:lpstr>The pupa</vt:lpstr>
      <vt:lpstr>The adult</vt:lpstr>
      <vt:lpstr>PowerPoint Presentation</vt:lpstr>
    </vt:vector>
  </TitlesOfParts>
  <Company>Lion Pty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humming bird hawk moth()</dc:title>
  <dc:creator>Rachel Wang</dc:creator>
  <cp:lastModifiedBy>Rachel Wang</cp:lastModifiedBy>
  <cp:revision>11</cp:revision>
  <dcterms:created xsi:type="dcterms:W3CDTF">2012-09-09T07:02:13Z</dcterms:created>
  <dcterms:modified xsi:type="dcterms:W3CDTF">2012-09-12T07:59:38Z</dcterms:modified>
</cp:coreProperties>
</file>